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9" r:id="rId4"/>
    <p:sldId id="270" r:id="rId5"/>
    <p:sldId id="264" r:id="rId6"/>
    <p:sldId id="262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565B2-86D7-442D-887A-1F5467957B4A}" v="1" dt="2024-12-03T14:34:49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136" y="-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F399-536B-4DFE-AFE4-49ECBAFE66F5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67F1-9252-487F-B210-3E2C8BA782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91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54E42A-0EE7-B204-8274-57E448CC1CA7}"/>
              </a:ext>
            </a:extLst>
          </p:cNvPr>
          <p:cNvSpPr/>
          <p:nvPr userDrawn="1"/>
        </p:nvSpPr>
        <p:spPr>
          <a:xfrm>
            <a:off x="0" y="3048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349F63-1AF9-8866-B682-06741914E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077F9B-FC7F-B984-E55F-DC2837806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A90795-7BF9-0521-D9AD-74B7AF7B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FE94B6-9B0F-F098-2B4D-A289743C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B4073D-CF10-D93A-3852-8944CAA1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DC890C-A55D-B894-D94F-8CFFE208F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3834" y="95885"/>
            <a:ext cx="1013931" cy="100917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58D2573-DDF8-14C7-42B1-570013AF7C20}"/>
              </a:ext>
            </a:extLst>
          </p:cNvPr>
          <p:cNvSpPr txBox="1"/>
          <p:nvPr userDrawn="1"/>
        </p:nvSpPr>
        <p:spPr>
          <a:xfrm>
            <a:off x="108909" y="314948"/>
            <a:ext cx="10660690" cy="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F2FC9-C775-8154-FA6C-375641A6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15CBA9-A44E-008D-1626-99EF7703E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75A054-1CDE-D258-38BF-21C17195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D2532-190C-EF07-3509-36A0E65F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7CD397-C593-9F5C-5419-81EBD58E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5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A7381F-0F93-7463-1DDA-AEA070766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07472D-5C03-546D-C6B0-3EB7B9C11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3E4164-C789-8378-24C8-D879A9AC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D21314-5402-D6A4-CD4D-3FC83C8D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F5231D-6BA3-4950-9736-75E39B65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29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A879-C88B-23AC-E120-8B6B99B2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73F55C-2DA4-D58C-AFED-5E841C6D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294B13-58DA-F4F5-A632-74833F74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EE123-2145-6243-AFD0-E8FA5A21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CD2313-4CA8-9BE3-BD21-B949ED1F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9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3D65B-BE41-471D-D81A-E7427617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E5D657-CC1A-5362-20BE-AE505C661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959FBF-0A95-4882-6574-71F2BDD1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00DB1-9785-2D67-45B8-53C9654F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8EDCFB-316A-DFA6-1B58-73609B01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1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CC0EA-804D-BECE-5F6E-E8BF9779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DCCD0-CC1D-66CE-E3A7-344DB4B24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E67C03-6C9B-7B03-1A08-4C605ED08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D20AE4-FDAB-134D-A354-E6A6D9CC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5CC7A6-AC34-1800-9B08-12DFAB14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FD4DE3-D470-6916-1946-972DA65C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25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97E00-6090-91B9-1C27-5ED1F855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F4F473-5E2C-09FD-8382-5148068D5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9AB39C-4195-CA95-F602-8CEE8FADE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29BAA9-FD1F-FB59-4F97-06C4AD65F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503043-ED9D-81E3-1F12-2D2519A4F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5634E0-3385-5A59-382B-A7263BF0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AF0820-42C4-7EE4-C62D-A27EEAFE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73F17B-2089-9141-2384-609A31DF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1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949EB-C13B-7454-804D-4714EF23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538953-DC24-8E14-0CD2-3C3BC704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402E27-5FAF-66B8-BEC3-BCFC3866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8E7DA3-001D-6F64-6589-706076C3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1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ABF7EB-B95D-2EC7-02A3-DC262646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EBE487-9E01-5A3D-F84B-436D82D7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455159-0542-C3BA-D278-A46AC644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0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C5FA9-12EC-86AB-4D30-1A7491CE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109FE-134D-9421-D1F4-C6EF94A4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37D684-D7CC-00DB-889D-233C8A480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721E73-BD44-31EC-A541-EA781A0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815635-A7D6-8ED5-E328-D1BF110B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7B7512-7BF2-7E84-6C5F-1358C0DA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13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5A923-1983-E1A7-1DA0-48FF9C22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9BEF58-CDCF-EFBB-45C5-1D1AB5FE4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B4DB2B-1DA4-850D-88C3-06B31CFB1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C10E2C-82A8-717E-F5F0-F516175A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3BFF44-825A-B26C-94E2-9769930A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90A607-9E60-FCC8-C606-70A643D7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9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ACF992-325B-457D-6525-61274FC2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3E8147-8638-436A-79A3-3FCBF4FC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2A6349-5E52-9380-213B-6775ADC4B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F1D6-3598-4065-81AD-6F3581A2017B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0FA6D-C7CA-6774-92E2-50CE2A1D8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064D7D-B9DD-53A1-3E49-EDC0F2CC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0442-A246-4924-88FE-3527D89E0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7211593" y="727215"/>
            <a:ext cx="4500347" cy="54035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„Europa – Kompetenz ist die Fortsetzung des Friedensprojekts, das die Generation vor uns begonnen hat und das wir nun in die Zukunft führen können und müssen. Europa lernen und leben - das ist das Rüstzeug das die nächste Generation noch mehr brauchen wird als unsere.“                                                                  </a:t>
            </a:r>
            <a:r>
              <a:rPr lang="de-DE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(Jean-Claude Juncker)</a:t>
            </a:r>
            <a:endParaRPr lang="de-D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1AB2A50-5E20-4BC3-954F-034B0BDC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41AEA765-5054-4EF9-AF8D-D199F289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098775-B14F-4CE8-323D-2539D8BE6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983"/>
          <a:stretch/>
        </p:blipFill>
        <p:spPr>
          <a:xfrm>
            <a:off x="571500" y="1054461"/>
            <a:ext cx="4816929" cy="47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2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	Übergeordnete Lernziele des Faches EULE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445770" y="1565910"/>
            <a:ext cx="10652760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Entwicklung einer eigenen Identität als mündiger Europa- und Weltbürger, durch Förderung einer „Europa-Kompetenz“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Förderung der „Fähigkeiten für das 21. Jahrhundert“ wie z.B.: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Kritisches Denken, 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Kreatives Denken,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Computerunterstütztes Denken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Problemlösungsfähigkeit,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Informationsbeschaffungsfähigkeit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		Voraussichtliche Inhaltsbereiche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114300" y="1588771"/>
            <a:ext cx="1175004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			Jahrgangstufe 9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6F98CEE2-4DA1-0AF8-23FC-6596E6B3C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53411"/>
              </p:ext>
            </p:extLst>
          </p:nvPr>
        </p:nvGraphicFramePr>
        <p:xfrm>
          <a:off x="274320" y="2103119"/>
          <a:ext cx="1159002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val="3648576030"/>
                    </a:ext>
                  </a:extLst>
                </a:gridCol>
                <a:gridCol w="7646670">
                  <a:extLst>
                    <a:ext uri="{9D8B030D-6E8A-4147-A177-3AD203B41FA5}">
                      <a16:colId xmlns:a16="http://schemas.microsoft.com/office/drawing/2014/main" val="5412389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val="3118521125"/>
                    </a:ext>
                  </a:extLst>
                </a:gridCol>
              </a:tblGrid>
              <a:tr h="79922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                      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voraussichtliche Themen und Inhalte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fachlicher Schwerpunkt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63257"/>
                  </a:ext>
                </a:extLst>
              </a:tr>
              <a:tr h="1213632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europäische Union  - eine wirtschaftliche und soziale Gemeinschaft besonderer Art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Politik/Wirtschaft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09286"/>
                  </a:ext>
                </a:extLst>
              </a:tr>
              <a:tr h="976826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 Vadis Europa? – Herausforderungen und Perspektiven des europäischen Projekts</a:t>
                      </a:r>
                    </a:p>
                    <a:p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Politik/Wirtschaft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792733"/>
                  </a:ext>
                </a:extLst>
              </a:tr>
              <a:tr h="651217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Verstädterung und Stadtentwicklung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07895"/>
                  </a:ext>
                </a:extLst>
              </a:tr>
              <a:tr h="976826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Räumliche Strukturen unter dem Einfluss von Globalisierung und Digitalisierung</a:t>
                      </a:r>
                    </a:p>
                    <a:p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5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		 Voraussichtliche Inhaltsbereiche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247650" y="1257300"/>
            <a:ext cx="10850880" cy="824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			Jahrgangstufe 10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6F98CEE2-4DA1-0AF8-23FC-6596E6B3C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15389"/>
              </p:ext>
            </p:extLst>
          </p:nvPr>
        </p:nvGraphicFramePr>
        <p:xfrm>
          <a:off x="274320" y="1897380"/>
          <a:ext cx="1167003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382">
                  <a:extLst>
                    <a:ext uri="{9D8B030D-6E8A-4147-A177-3AD203B41FA5}">
                      <a16:colId xmlns:a16="http://schemas.microsoft.com/office/drawing/2014/main" val="3648576030"/>
                    </a:ext>
                  </a:extLst>
                </a:gridCol>
                <a:gridCol w="7722475">
                  <a:extLst>
                    <a:ext uri="{9D8B030D-6E8A-4147-A177-3AD203B41FA5}">
                      <a16:colId xmlns:a16="http://schemas.microsoft.com/office/drawing/2014/main" val="5412389"/>
                    </a:ext>
                  </a:extLst>
                </a:gridCol>
                <a:gridCol w="2808173">
                  <a:extLst>
                    <a:ext uri="{9D8B030D-6E8A-4147-A177-3AD203B41FA5}">
                      <a16:colId xmlns:a16="http://schemas.microsoft.com/office/drawing/2014/main" val="3118521125"/>
                    </a:ext>
                  </a:extLst>
                </a:gridCol>
              </a:tblGrid>
              <a:tr h="7417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                      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voraussichtliche Themen und Inhalte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fachlicher Schwerpunkt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63257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 und Integration in Deutschland und Europa</a:t>
                      </a:r>
                    </a:p>
                    <a:p>
                      <a:pPr marL="0" indent="0">
                        <a:buNone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Geschichte/Politik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09286"/>
                  </a:ext>
                </a:extLst>
              </a:tr>
              <a:tr h="906619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 bin ich und wenn ja, wie viele? – Identitätsentwicklung und - Darstellung</a:t>
                      </a:r>
                    </a:p>
                    <a:p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Politik/Geschichte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792733"/>
                  </a:ext>
                </a:extLst>
              </a:tr>
              <a:tr h="879146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Europäische Wettbewerbe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Erdkunde/Politik/</a:t>
                      </a:r>
                    </a:p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07895"/>
                  </a:ext>
                </a:extLst>
              </a:tr>
              <a:tr h="1181352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Begegnung mit Europa  - Arbeit an gemeinsamen Projekten mit europäischen Jugendlichen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(Der erste Austausch findet mit Schülern des ZSTI in Gliwice/Polen statt.)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Erdkunde/Politik/</a:t>
                      </a:r>
                    </a:p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Wirtschaft/Geschichte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89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				Grundprinzipien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445770" y="1565910"/>
            <a:ext cx="1065276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Im Fokus steht ein Erlernen und Vertiefen der fachspezifischen Arbeitsweisen der drei Bezugsfächer Erdkunde, Politik/Wirtschaft und Geschichte. Daher hat das Fach zugleich vorbereitenden Charakter für die Arbeit in der Oberstufe und leistet einen entscheidenden Beitrag zum vernetzten und fächerverbindenden Lernen.</a:t>
            </a:r>
          </a:p>
          <a:p>
            <a:pPr lvl="2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7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		Teillernziele des Faches EULE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445770" y="1565910"/>
            <a:ext cx="10652760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Förderung von fächerverbindenden und vernetzten Lernens und Denkens im Rahmen der Bezugsfächer Erdkunde, Wirtschaft/Politik und Geschichte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Sensibilisierung für epochale Schlüsselprobleme bzw. –Herausforderungen der europäischen Gesellschaft z.B. 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Migration und Bevölkerungsveränderung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Ungleichheit und Armut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Globalisierung und Digitalisierung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Befähigung zur Entwicklung individueller politischer und wirtschaftlicher Urteile unter Berücksichtigung der eigenen Interessen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				Arbeitsweisen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445770" y="1565910"/>
            <a:ext cx="10652760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Methodenkompetenzen: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Fachpropädeutisches Arbeiten: Analyse von Quellen, Karten, Texten, Statistiken, Karikaturen</a:t>
            </a:r>
          </a:p>
          <a:p>
            <a:pPr lvl="2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Digitales Arbeiten: Erstellen und Auswertungen von Diagramen, Umfragen, Erstellen von Präsentationen, Recherche</a:t>
            </a:r>
          </a:p>
          <a:p>
            <a:pPr lvl="2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Vergleich politischer, gesellschaftlicher, ökonomischer Phänomene in räumlicher und historischer Perspektive unter Berücksichtigung der Bezugsfächer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Diskussionen, Rollenspiele, Debatten,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Planung, Gestaltung und Durchführung von Projekten und Wettbewerben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0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			Du bist bei EULE richtig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365760" y="1291590"/>
            <a:ext cx="10732770" cy="1686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wenn: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 dich gerne mündlich am Unterricht beteiligst,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 an den aktuellen politischen, gesellschaftlichen aber auch historischen Geschehnissen interessiert bist,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   gerne mit anderen Menschen kommuniziert (auch in Englisch) und kontaktfreudig bist,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 Jugendliche  aus anderen Ländern gerne kennenlernen möchtest und bereit bist an einem Schüleraustausch teilzunehmen,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 kreativ bist und an Wettbewerben teilnehmen möchtest,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 gerne planst, organisierst und gestaltest.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5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A2FDCD1-526A-DFE0-CA9A-2311B753669D}"/>
              </a:ext>
            </a:extLst>
          </p:cNvPr>
          <p:cNvSpPr txBox="1"/>
          <p:nvPr/>
        </p:nvSpPr>
        <p:spPr>
          <a:xfrm>
            <a:off x="274320" y="262890"/>
            <a:ext cx="100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				Das EULE – Team: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E62645-02A4-5741-6F77-98FAED187E68}"/>
              </a:ext>
            </a:extLst>
          </p:cNvPr>
          <p:cNvSpPr txBox="1"/>
          <p:nvPr/>
        </p:nvSpPr>
        <p:spPr>
          <a:xfrm>
            <a:off x="365760" y="1291590"/>
            <a:ext cx="10732770" cy="1431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von links: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Herr Linker, Herr von 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Höh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Frau Voss, Frau Petri, Herr 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Freistühler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Kleidung, Person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3EEBF382-1678-A9C3-A6AB-45D7E9EC9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36" y="1488615"/>
            <a:ext cx="6964217" cy="38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Breitbild</PresentationFormat>
  <Paragraphs>243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Johanna Petri</dc:creator>
  <cp:lastModifiedBy>Johanna Petri</cp:lastModifiedBy>
  <cp:revision>5</cp:revision>
  <dcterms:created xsi:type="dcterms:W3CDTF">2023-01-29T12:08:28Z</dcterms:created>
  <dcterms:modified xsi:type="dcterms:W3CDTF">2024-12-03T14:38:54Z</dcterms:modified>
</cp:coreProperties>
</file>